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5" r:id="rId12"/>
    <p:sldId id="265" r:id="rId13"/>
    <p:sldId id="276" r:id="rId14"/>
    <p:sldId id="277" r:id="rId15"/>
    <p:sldId id="278" r:id="rId16"/>
    <p:sldId id="266" r:id="rId17"/>
    <p:sldId id="279" r:id="rId18"/>
    <p:sldId id="280" r:id="rId19"/>
    <p:sldId id="281" r:id="rId20"/>
    <p:sldId id="282" r:id="rId21"/>
    <p:sldId id="284" r:id="rId22"/>
    <p:sldId id="283" r:id="rId23"/>
    <p:sldId id="28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00B0F0"/>
          </a:solidFill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Dr. Maher </a:t>
            </a:r>
            <a:r>
              <a:rPr lang="en-US" b="1" i="1" dirty="0" err="1" smtClean="0">
                <a:solidFill>
                  <a:srgbClr val="FFFF00"/>
                </a:solidFill>
              </a:rPr>
              <a:t>jabbar</a:t>
            </a:r>
            <a:r>
              <a:rPr lang="en-US" b="1" i="1" dirty="0" smtClean="0">
                <a:solidFill>
                  <a:srgbClr val="FFFF00"/>
                </a:solidFill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</a:rPr>
              <a:t>salih</a:t>
            </a:r>
            <a:r>
              <a:rPr lang="en-US" b="1" i="1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Medical oncologist </a:t>
            </a:r>
          </a:p>
          <a:p>
            <a:pPr algn="ctr"/>
            <a:r>
              <a:rPr lang="en-US" b="1" i="1" smtClean="0">
                <a:solidFill>
                  <a:srgbClr val="FFFF00"/>
                </a:solidFill>
              </a:rPr>
              <a:t>Leturer</a:t>
            </a:r>
            <a:r>
              <a:rPr lang="en-US" b="1" i="1" dirty="0" smtClean="0">
                <a:solidFill>
                  <a:srgbClr val="FFFF00"/>
                </a:solidFill>
              </a:rPr>
              <a:t> at al-</a:t>
            </a:r>
            <a:r>
              <a:rPr lang="en-US" b="1" i="1" dirty="0" err="1" smtClean="0">
                <a:solidFill>
                  <a:srgbClr val="FFFF00"/>
                </a:solidFill>
              </a:rPr>
              <a:t>basrah</a:t>
            </a:r>
            <a:r>
              <a:rPr lang="en-US" b="1" i="1" dirty="0" smtClean="0">
                <a:solidFill>
                  <a:srgbClr val="FFFF00"/>
                </a:solidFill>
              </a:rPr>
              <a:t> medicine college</a:t>
            </a:r>
          </a:p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November – 2022-2023</a:t>
            </a:r>
            <a:endParaRPr lang="ar-IQ" b="1" i="1" dirty="0">
              <a:solidFill>
                <a:srgbClr val="FFFF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1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26"/>
    </mc:Choice>
    <mc:Fallback xmlns="">
      <p:transition spd="slow" advTm="21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>
                <a:solidFill>
                  <a:srgbClr val="FF0000"/>
                </a:solidFill>
              </a:rPr>
              <a:t>Haemoptysis</a:t>
            </a:r>
            <a:r>
              <a:rPr lang="en-US" b="1" dirty="0"/>
              <a:t/>
            </a:r>
            <a:br>
              <a:rPr lang="en-US" b="1" dirty="0"/>
            </a:b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6200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Coughing </a:t>
            </a:r>
            <a:r>
              <a:rPr lang="en-US" dirty="0"/>
              <a:t>up blood, irrespective of </a:t>
            </a:r>
            <a:r>
              <a:rPr lang="en-US" dirty="0" smtClean="0"/>
              <a:t>the amount</a:t>
            </a:r>
            <a:r>
              <a:rPr lang="en-US" dirty="0"/>
              <a:t>, is an </a:t>
            </a:r>
            <a:r>
              <a:rPr lang="en-US" dirty="0" smtClean="0"/>
              <a:t>alarming symptom </a:t>
            </a:r>
            <a:r>
              <a:rPr lang="en-US" dirty="0"/>
              <a:t>and patients nearly always seek medical advice.</a:t>
            </a:r>
          </a:p>
          <a:p>
            <a:r>
              <a:rPr lang="en-US" dirty="0"/>
              <a:t>Care should be taken to establish that it is true </a:t>
            </a:r>
            <a:r>
              <a:rPr lang="en-US" dirty="0" err="1" smtClean="0"/>
              <a:t>haemoptysis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/>
              <a:t>not </a:t>
            </a:r>
            <a:r>
              <a:rPr lang="en-US" dirty="0" err="1"/>
              <a:t>haematemesis</a:t>
            </a:r>
            <a:r>
              <a:rPr lang="en-US" dirty="0"/>
              <a:t>, or gum or nose bleeding.</a:t>
            </a:r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0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14"/>
    </mc:Choice>
    <mc:Fallback xmlns="">
      <p:transition spd="slow" advTm="61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3461"/>
            <a:ext cx="8153399" cy="5947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65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56"/>
    </mc:Choice>
    <mc:Fallback xmlns="">
      <p:transition spd="slow" advTm="25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FFFF"/>
                </a:solidFill>
                <a:latin typeface="HelveticaNeue-BoldCond"/>
              </a:rPr>
              <a:t>Cause</a:t>
            </a:r>
            <a:r>
              <a:rPr lang="en-US" b="1" dirty="0" err="1"/>
              <a:t>Causes</a:t>
            </a:r>
            <a:r>
              <a:rPr lang="en-US" b="1" dirty="0"/>
              <a:t> of </a:t>
            </a:r>
            <a:r>
              <a:rPr lang="en-US" b="1" dirty="0" err="1"/>
              <a:t>haemoptysis</a:t>
            </a:r>
            <a:r>
              <a:rPr lang="en-US" b="1" dirty="0" err="1" smtClean="0">
                <a:solidFill>
                  <a:srgbClr val="FFFFFF"/>
                </a:solidFill>
                <a:latin typeface="HelveticaNeue-BoldCond"/>
              </a:rPr>
              <a:t>s</a:t>
            </a:r>
            <a:r>
              <a:rPr lang="en-US" b="1" dirty="0" smtClean="0">
                <a:solidFill>
                  <a:srgbClr val="FFFFFF"/>
                </a:solidFill>
                <a:latin typeface="HelveticaNeue-BoldCond"/>
              </a:rPr>
              <a:t> </a:t>
            </a:r>
            <a:r>
              <a:rPr lang="en-US" b="1" dirty="0">
                <a:solidFill>
                  <a:srgbClr val="FFFFFF"/>
                </a:solidFill>
                <a:latin typeface="HelveticaNeue-BoldCond"/>
              </a:rPr>
              <a:t>of </a:t>
            </a:r>
            <a:r>
              <a:rPr lang="en-US" b="1" dirty="0" err="1">
                <a:solidFill>
                  <a:srgbClr val="FFFFFF"/>
                </a:solidFill>
                <a:latin typeface="HelveticaNeue-BoldCond"/>
              </a:rPr>
              <a:t>haemoptysis</a:t>
            </a: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10000" cy="4525963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Bronchial disease</a:t>
            </a:r>
          </a:p>
          <a:p>
            <a:r>
              <a:rPr lang="en-US" dirty="0"/>
              <a:t>• Cancer*</a:t>
            </a:r>
          </a:p>
          <a:p>
            <a:r>
              <a:rPr lang="en-US" dirty="0"/>
              <a:t>• Bronchiectasis*</a:t>
            </a:r>
          </a:p>
          <a:p>
            <a:r>
              <a:rPr lang="en-US" dirty="0"/>
              <a:t>• Acute bronchitis*</a:t>
            </a:r>
          </a:p>
          <a:p>
            <a:r>
              <a:rPr lang="en-US" dirty="0"/>
              <a:t>• Bronchial adenoma</a:t>
            </a:r>
          </a:p>
          <a:p>
            <a:r>
              <a:rPr lang="en-US" dirty="0"/>
              <a:t>• Foreign body</a:t>
            </a:r>
          </a:p>
          <a:p>
            <a:r>
              <a:rPr lang="en-US" b="1" dirty="0">
                <a:solidFill>
                  <a:srgbClr val="FF0000"/>
                </a:solidFill>
              </a:rPr>
              <a:t>Parenchymal disease</a:t>
            </a:r>
          </a:p>
          <a:p>
            <a:r>
              <a:rPr lang="en-US" dirty="0"/>
              <a:t>• Tuberculosis*</a:t>
            </a:r>
          </a:p>
          <a:p>
            <a:r>
              <a:rPr lang="en-US" dirty="0"/>
              <a:t>• </a:t>
            </a:r>
            <a:r>
              <a:rPr lang="en-US" dirty="0" err="1"/>
              <a:t>Suppurative</a:t>
            </a:r>
            <a:r>
              <a:rPr lang="en-US" dirty="0"/>
              <a:t> pneumonia</a:t>
            </a:r>
          </a:p>
          <a:p>
            <a:r>
              <a:rPr lang="en-US" dirty="0"/>
              <a:t>• Parasites (e.g. </a:t>
            </a:r>
            <a:r>
              <a:rPr lang="en-US" dirty="0" err="1"/>
              <a:t>hydatid</a:t>
            </a:r>
            <a:endParaRPr lang="en-US" dirty="0"/>
          </a:p>
          <a:p>
            <a:r>
              <a:rPr lang="en-US" dirty="0"/>
              <a:t>disease, flukes)</a:t>
            </a:r>
          </a:p>
          <a:p>
            <a:r>
              <a:rPr lang="en-US" dirty="0"/>
              <a:t>• Lung abscess</a:t>
            </a:r>
          </a:p>
          <a:p>
            <a:r>
              <a:rPr lang="en-US" dirty="0"/>
              <a:t>• Trauma</a:t>
            </a:r>
          </a:p>
          <a:p>
            <a:r>
              <a:rPr lang="en-US" dirty="0"/>
              <a:t>• </a:t>
            </a:r>
            <a:r>
              <a:rPr lang="en-US" dirty="0" err="1"/>
              <a:t>Actinomycosis</a:t>
            </a:r>
            <a:endParaRPr lang="en-US" dirty="0"/>
          </a:p>
          <a:p>
            <a:r>
              <a:rPr lang="en-US" dirty="0"/>
              <a:t>• </a:t>
            </a:r>
            <a:r>
              <a:rPr lang="en-US" dirty="0" err="1" smtClean="0"/>
              <a:t>Mycetoma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Lung vascular disease</a:t>
            </a:r>
          </a:p>
          <a:p>
            <a:r>
              <a:rPr lang="en-US" sz="2400" dirty="0"/>
              <a:t>• Pulmonary infarction*</a:t>
            </a:r>
          </a:p>
          <a:p>
            <a:r>
              <a:rPr lang="en-US" sz="2400" dirty="0"/>
              <a:t>• </a:t>
            </a:r>
            <a:r>
              <a:rPr lang="en-US" sz="2400" dirty="0" err="1"/>
              <a:t>Goodpasture’s</a:t>
            </a:r>
            <a:r>
              <a:rPr lang="en-US" sz="2400" dirty="0"/>
              <a:t> syndrome</a:t>
            </a:r>
          </a:p>
          <a:p>
            <a:r>
              <a:rPr lang="en-US" sz="2400" dirty="0"/>
              <a:t>(p. 612)</a:t>
            </a:r>
          </a:p>
          <a:p>
            <a:r>
              <a:rPr lang="en-US" sz="2400" dirty="0"/>
              <a:t>• </a:t>
            </a:r>
            <a:r>
              <a:rPr lang="en-US" sz="2400" dirty="0" err="1"/>
              <a:t>Polyarteritis</a:t>
            </a:r>
            <a:r>
              <a:rPr lang="en-US" sz="2400" dirty="0"/>
              <a:t> </a:t>
            </a:r>
            <a:r>
              <a:rPr lang="en-US" sz="2400" dirty="0" err="1"/>
              <a:t>nodosa</a:t>
            </a:r>
            <a:endParaRPr lang="en-US" sz="2400" dirty="0"/>
          </a:p>
          <a:p>
            <a:r>
              <a:rPr lang="en-US" sz="2400" dirty="0"/>
              <a:t>• Idiopathic pulmonary</a:t>
            </a:r>
          </a:p>
          <a:p>
            <a:r>
              <a:rPr lang="en-US" sz="2400" dirty="0" err="1"/>
              <a:t>haemosiderosis</a:t>
            </a:r>
            <a:endParaRPr lang="en-US" sz="2400" dirty="0"/>
          </a:p>
          <a:p>
            <a:r>
              <a:rPr lang="en-US" sz="2400" b="1" dirty="0">
                <a:solidFill>
                  <a:srgbClr val="FF0000"/>
                </a:solidFill>
              </a:rPr>
              <a:t>Cardiovascular disease</a:t>
            </a:r>
          </a:p>
          <a:p>
            <a:r>
              <a:rPr lang="en-US" sz="2400" dirty="0"/>
              <a:t>• Acute left ventricular failure*</a:t>
            </a:r>
          </a:p>
          <a:p>
            <a:r>
              <a:rPr lang="en-US" sz="2400" dirty="0"/>
              <a:t>• Mitral stenosis</a:t>
            </a:r>
            <a:endParaRPr lang="ar-IQ" sz="2400" dirty="0"/>
          </a:p>
          <a:p>
            <a:endParaRPr lang="ar-IQ" sz="2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91"/>
    </mc:Choice>
    <mc:Fallback xmlns="">
      <p:transition spd="slow" advTm="66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Obstructive lung diseases</a:t>
            </a:r>
            <a:r>
              <a:rPr lang="en-US" dirty="0" smtClean="0"/>
              <a:t>:</a:t>
            </a:r>
          </a:p>
          <a:p>
            <a:r>
              <a:rPr lang="en-US" dirty="0" smtClean="0"/>
              <a:t>1- asthma </a:t>
            </a:r>
          </a:p>
          <a:p>
            <a:r>
              <a:rPr lang="en-US" dirty="0" smtClean="0"/>
              <a:t>2-COPD</a:t>
            </a:r>
          </a:p>
          <a:p>
            <a:r>
              <a:rPr lang="en-US" dirty="0" smtClean="0"/>
              <a:t>3-bronchectasis 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Restrictive lung disease : </a:t>
            </a:r>
          </a:p>
          <a:p>
            <a:pPr marL="0" indent="0">
              <a:buNone/>
            </a:pPr>
            <a:r>
              <a:rPr lang="en-US" dirty="0" smtClean="0"/>
              <a:t>Lung fibrosis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2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02"/>
    </mc:Choice>
    <mc:Fallback xmlns="">
      <p:transition spd="slow" advTm="49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</a:rPr>
              <a:t>Important investigations</a:t>
            </a:r>
            <a:endParaRPr lang="ar-IQ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CXR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ar-IQ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00200"/>
            <a:ext cx="4191000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7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97"/>
    </mc:Choice>
    <mc:Fallback xmlns="">
      <p:transition spd="slow" advTm="59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371600"/>
            <a:ext cx="4521200" cy="3856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18" y="1524000"/>
            <a:ext cx="1286133" cy="100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54" y="3581400"/>
            <a:ext cx="3149600" cy="230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2698346" y="17526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3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517"/>
    </mc:Choice>
    <mc:Fallback xmlns="">
      <p:transition spd="slow" advTm="116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6600" b="1" i="1" dirty="0" smtClean="0">
                <a:solidFill>
                  <a:srgbClr val="FF0000"/>
                </a:solidFill>
              </a:rPr>
              <a:t>Thanks </a:t>
            </a:r>
            <a:endParaRPr lang="ar-IQ" b="1" i="1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2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54"/>
    </mc:Choice>
    <mc:Fallback xmlns="">
      <p:transition spd="slow" advTm="50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47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dirty="0" smtClean="0"/>
              <a:t>العملي </a:t>
            </a:r>
            <a:endParaRPr lang="en-US" dirty="0"/>
          </a:p>
        </p:txBody>
      </p:sp>
      <p:pic>
        <p:nvPicPr>
          <p:cNvPr id="1026" name="Picture 2" descr="PDF] Oral candidosis: aetiology, clinical manifestations, diagnosis and  management | Semantic Schola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17638"/>
            <a:ext cx="6293529" cy="513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95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SEQUELE :</a:t>
            </a:r>
            <a:endParaRPr lang="en-US" dirty="0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13539"/>
            <a:ext cx="8229600" cy="449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87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106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1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05"/>
    </mc:Choice>
    <mc:Fallback xmlns="">
      <p:transition spd="slow" advTm="39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77194"/>
            <a:ext cx="8229600" cy="437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94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fontAlgn="base"/>
            <a:r>
              <a:rPr lang="en-US" dirty="0"/>
              <a:t>Possibly related to xerostomia and reduced buffering capacity of saliva secondary to medication</a:t>
            </a:r>
          </a:p>
          <a:p>
            <a:pPr fontAlgn="base"/>
            <a:r>
              <a:rPr lang="en-US" dirty="0"/>
              <a:t>Gastro‐</a:t>
            </a:r>
            <a:r>
              <a:rPr lang="en-US" dirty="0" err="1"/>
              <a:t>oesophageal</a:t>
            </a:r>
            <a:r>
              <a:rPr lang="en-US" dirty="0"/>
              <a:t> reflux symptoms 3 times more prevalent in asthma (bidirectional relationship – acid in the distal </a:t>
            </a:r>
            <a:r>
              <a:rPr lang="en-US" dirty="0" err="1"/>
              <a:t>oesophagus</a:t>
            </a:r>
            <a:r>
              <a:rPr lang="en-US" dirty="0"/>
              <a:t> increases airway reactivity and inhaled asthma medication may be swallowed, causing irritation)</a:t>
            </a:r>
          </a:p>
          <a:p>
            <a:pPr fontAlgn="base"/>
            <a:r>
              <a:rPr lang="en-US" dirty="0"/>
              <a:t>Beta‐2‐agonists and drugs such as theophylline may also cause relaxation of other smooth muscles such as the lower </a:t>
            </a:r>
            <a:r>
              <a:rPr lang="en-US" dirty="0" err="1"/>
              <a:t>oesophageal</a:t>
            </a:r>
            <a:r>
              <a:rPr lang="en-US" dirty="0"/>
              <a:t> sphincter, leading to </a:t>
            </a:r>
            <a:r>
              <a:rPr lang="en-US" dirty="0" smtClean="0"/>
              <a:t>reflux 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29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PPT - Clinical Correlation: Lung Disease PowerPoint Presentation, free  download - ID:206842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48582"/>
            <a:ext cx="6837891" cy="512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63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WEGNER GRANULOMATOSIS – VASCULITIS 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Granulomatosis with polyangiitis(wegener's granulomatosis); an important  rare differential diagnosis for generalized hyperplastic gingivitis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5410200" cy="483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28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Respiratory system : </a:t>
            </a:r>
            <a:endParaRPr lang="ar-IQ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1676400"/>
            <a:ext cx="7924800" cy="491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11"/>
    </mc:Choice>
    <mc:Fallback xmlns="">
      <p:transition spd="slow" advTm="45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81" y="1716074"/>
            <a:ext cx="7186838" cy="429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8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62"/>
    </mc:Choice>
    <mc:Fallback xmlns="">
      <p:transition spd="slow" advTm="107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Presenting problems in</a:t>
            </a:r>
            <a:br>
              <a:rPr lang="en-US" b="1" i="1" dirty="0">
                <a:solidFill>
                  <a:srgbClr val="FF0000"/>
                </a:solidFill>
              </a:rPr>
            </a:br>
            <a:r>
              <a:rPr lang="en-US" b="1" i="1" dirty="0">
                <a:solidFill>
                  <a:srgbClr val="FF0000"/>
                </a:solidFill>
              </a:rPr>
              <a:t>respiratory disease</a:t>
            </a:r>
            <a:endParaRPr lang="ar-IQ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Cough : 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Cough is the most frequent symptom of respiratory disease and</a:t>
            </a:r>
          </a:p>
          <a:p>
            <a:r>
              <a:rPr lang="en-US" dirty="0"/>
              <a:t>is caused by stimulation of sensory nerves in the mucosa of the</a:t>
            </a:r>
          </a:p>
          <a:p>
            <a:r>
              <a:rPr lang="en-US" dirty="0"/>
              <a:t>pharynx, larynx, trachea and bronchi</a:t>
            </a:r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6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52"/>
    </mc:Choice>
    <mc:Fallback xmlns="">
      <p:transition spd="slow" advTm="33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</a:rPr>
              <a:t>Causes of cough</a:t>
            </a:r>
            <a:endParaRPr lang="ar-IQ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39818"/>
            <a:ext cx="7238999" cy="477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0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96"/>
    </mc:Choice>
    <mc:Fallback xmlns="">
      <p:transition spd="slow" advTm="95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rgbClr val="FF0000"/>
                </a:solidFill>
              </a:rPr>
              <a:t>Breathlessness</a:t>
            </a:r>
            <a:r>
              <a:rPr lang="en-US" b="1" dirty="0"/>
              <a:t/>
            </a:r>
            <a:br>
              <a:rPr lang="en-US" b="1" dirty="0"/>
            </a:b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Breathlessness </a:t>
            </a:r>
            <a:r>
              <a:rPr lang="en-US" dirty="0"/>
              <a:t>or </a:t>
            </a:r>
            <a:r>
              <a:rPr lang="en-US" dirty="0" err="1"/>
              <a:t>dyspnoea</a:t>
            </a:r>
            <a:r>
              <a:rPr lang="en-US" dirty="0"/>
              <a:t> can be defined as the feeling of </a:t>
            </a:r>
            <a:r>
              <a:rPr lang="en-US" dirty="0" smtClean="0"/>
              <a:t>an uncomfortable </a:t>
            </a:r>
            <a:r>
              <a:rPr lang="en-US" dirty="0"/>
              <a:t>need to </a:t>
            </a:r>
            <a:r>
              <a:rPr lang="en-US" dirty="0" smtClean="0"/>
              <a:t>breathe.</a:t>
            </a:r>
            <a:endParaRPr lang="ar-IQ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49" y="2752724"/>
            <a:ext cx="6280329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12"/>
    </mc:Choice>
    <mc:Fallback xmlns="">
      <p:transition spd="slow" advTm="28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Causes of breathlessness</a:t>
            </a:r>
            <a:endParaRPr lang="ar-IQ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solidFill>
                  <a:srgbClr val="FF0000"/>
                </a:solidFill>
              </a:rPr>
              <a:t>Cardiovascular</a:t>
            </a:r>
            <a:r>
              <a:rPr lang="en-US" dirty="0"/>
              <a:t> *Acute pulmonary </a:t>
            </a:r>
            <a:r>
              <a:rPr lang="en-US" dirty="0" err="1" smtClean="0"/>
              <a:t>oedema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  <a:latin typeface="HelveticaNeue-MediumCond"/>
              </a:rPr>
              <a:t>Respiratory</a:t>
            </a:r>
            <a:r>
              <a:rPr lang="en-US" dirty="0">
                <a:latin typeface="HelveticaNeue-MediumCond"/>
              </a:rPr>
              <a:t> </a:t>
            </a:r>
            <a:r>
              <a:rPr lang="en-US" dirty="0">
                <a:latin typeface="HelveticaNeue-LightCond"/>
              </a:rPr>
              <a:t>*Acute severe asthma</a:t>
            </a:r>
          </a:p>
          <a:p>
            <a:r>
              <a:rPr lang="en-US" dirty="0">
                <a:latin typeface="HelveticaNeue-LightCond"/>
              </a:rPr>
              <a:t>*Acute exacerbation of COPD</a:t>
            </a:r>
          </a:p>
          <a:p>
            <a:r>
              <a:rPr lang="en-US" dirty="0">
                <a:latin typeface="HelveticaNeue-LightCond"/>
              </a:rPr>
              <a:t>*Pneumothorax</a:t>
            </a:r>
          </a:p>
          <a:p>
            <a:r>
              <a:rPr lang="en-US" dirty="0">
                <a:latin typeface="HelveticaNeue-LightCond"/>
              </a:rPr>
              <a:t>*Pneumonia</a:t>
            </a:r>
          </a:p>
          <a:p>
            <a:r>
              <a:rPr lang="en-US" dirty="0">
                <a:latin typeface="HelveticaNeue-LightCond"/>
              </a:rPr>
              <a:t>*Pulmonary embolus</a:t>
            </a:r>
          </a:p>
          <a:p>
            <a:r>
              <a:rPr lang="en-US" dirty="0" smtClean="0">
                <a:latin typeface="HelveticaNeue-LightCond"/>
              </a:rPr>
              <a:t>ARDS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Others</a:t>
            </a:r>
            <a:r>
              <a:rPr lang="en-US" dirty="0" smtClean="0"/>
              <a:t> : </a:t>
            </a:r>
            <a:r>
              <a:rPr lang="en-US" dirty="0">
                <a:latin typeface="HelveticaNeue-LightCond"/>
              </a:rPr>
              <a:t>Severe </a:t>
            </a:r>
            <a:r>
              <a:rPr lang="en-US" dirty="0" err="1" smtClean="0">
                <a:latin typeface="HelveticaNeue-LightCond"/>
              </a:rPr>
              <a:t>anaemia</a:t>
            </a:r>
            <a:r>
              <a:rPr lang="en-US" dirty="0" smtClean="0">
                <a:latin typeface="HelveticaNeue-LightCond"/>
              </a:rPr>
              <a:t> , </a:t>
            </a:r>
            <a:r>
              <a:rPr lang="en-US" dirty="0" err="1" smtClean="0">
                <a:latin typeface="HelveticaNeue-LightCond"/>
              </a:rPr>
              <a:t>Obesity,acidosis</a:t>
            </a:r>
            <a:r>
              <a:rPr lang="en-US" dirty="0" smtClean="0">
                <a:latin typeface="HelveticaNeue-LightCond"/>
              </a:rPr>
              <a:t>….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ar-IQ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7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97"/>
    </mc:Choice>
    <mc:Fallback xmlns="">
      <p:transition spd="slow" advTm="60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rgbClr val="FF0000"/>
                </a:solidFill>
              </a:rPr>
              <a:t>Chest </a:t>
            </a:r>
            <a:r>
              <a:rPr lang="en-US" b="1" dirty="0">
                <a:solidFill>
                  <a:srgbClr val="FF0000"/>
                </a:solidFill>
              </a:rPr>
              <a:t>pain</a:t>
            </a:r>
            <a:r>
              <a:rPr lang="en-US" b="1" dirty="0"/>
              <a:t/>
            </a:r>
            <a:br>
              <a:rPr lang="en-US" b="1" dirty="0"/>
            </a:b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Chest </a:t>
            </a:r>
            <a:r>
              <a:rPr lang="en-US" dirty="0"/>
              <a:t>pain can result from cardiac, respiratory, </a:t>
            </a:r>
            <a:r>
              <a:rPr lang="en-US" dirty="0" err="1" smtClean="0"/>
              <a:t>oesophageal</a:t>
            </a:r>
            <a:r>
              <a:rPr lang="en-US" dirty="0"/>
              <a:t> </a:t>
            </a:r>
            <a:r>
              <a:rPr lang="en-US" dirty="0" smtClean="0"/>
              <a:t>or </a:t>
            </a:r>
            <a:r>
              <a:rPr lang="en-US" dirty="0"/>
              <a:t>musculoskeletal </a:t>
            </a:r>
            <a:r>
              <a:rPr lang="en-US" dirty="0" smtClean="0"/>
              <a:t>disorders.</a:t>
            </a:r>
          </a:p>
          <a:p>
            <a:endParaRPr lang="en-US" dirty="0"/>
          </a:p>
          <a:p>
            <a:r>
              <a:rPr lang="en-US" dirty="0" smtClean="0"/>
              <a:t>ECG….</a:t>
            </a:r>
            <a:endParaRPr lang="ar-IQ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968" y="2819400"/>
            <a:ext cx="461100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8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42"/>
    </mc:Choice>
    <mc:Fallback xmlns="">
      <p:transition spd="slow" advTm="53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341</Words>
  <Application>Microsoft Office PowerPoint</Application>
  <PresentationFormat>عرض على الشاشة (4:3)</PresentationFormat>
  <Paragraphs>76</Paragraphs>
  <Slides>23</Slides>
  <Notes>0</Notes>
  <HiddenSlides>0</HiddenSlides>
  <MMClips>16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30" baseType="lpstr">
      <vt:lpstr>Arial</vt:lpstr>
      <vt:lpstr>Calibri</vt:lpstr>
      <vt:lpstr>HelveticaNeue-BoldCond</vt:lpstr>
      <vt:lpstr>HelveticaNeue-LightCond</vt:lpstr>
      <vt:lpstr>HelveticaNeue-MediumCond</vt:lpstr>
      <vt:lpstr>Times New Roman</vt:lpstr>
      <vt:lpstr>Office Theme</vt:lpstr>
      <vt:lpstr>عرض تقديمي في PowerPoint</vt:lpstr>
      <vt:lpstr>عرض تقديمي في PowerPoint</vt:lpstr>
      <vt:lpstr>Respiratory system : </vt:lpstr>
      <vt:lpstr>عرض تقديمي في PowerPoint</vt:lpstr>
      <vt:lpstr>Presenting problems in respiratory disease</vt:lpstr>
      <vt:lpstr>Causes of cough</vt:lpstr>
      <vt:lpstr> Breathlessness </vt:lpstr>
      <vt:lpstr>Causes of breathlessness</vt:lpstr>
      <vt:lpstr> Chest pain </vt:lpstr>
      <vt:lpstr> Haemoptysis </vt:lpstr>
      <vt:lpstr>عرض تقديمي في PowerPoint</vt:lpstr>
      <vt:lpstr>CauseCauses of haemoptysiss of haemoptysis</vt:lpstr>
      <vt:lpstr>عرض تقديمي في PowerPoint</vt:lpstr>
      <vt:lpstr>Important investigations</vt:lpstr>
      <vt:lpstr>عرض تقديمي في PowerPoint</vt:lpstr>
      <vt:lpstr>عرض تقديمي في PowerPoint</vt:lpstr>
      <vt:lpstr>عرض تقديمي في PowerPoint</vt:lpstr>
      <vt:lpstr>العملي </vt:lpstr>
      <vt:lpstr>SEQUELE :</vt:lpstr>
      <vt:lpstr>عرض تقديمي في PowerPoint</vt:lpstr>
      <vt:lpstr>عرض تقديمي في PowerPoint</vt:lpstr>
      <vt:lpstr>عرض تقديمي في PowerPoint</vt:lpstr>
      <vt:lpstr>WEGNER GRANULOMATOSIS – VASCULITIS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8.1</dc:creator>
  <cp:lastModifiedBy>Maher</cp:lastModifiedBy>
  <cp:revision>26</cp:revision>
  <dcterms:created xsi:type="dcterms:W3CDTF">2006-08-16T00:00:00Z</dcterms:created>
  <dcterms:modified xsi:type="dcterms:W3CDTF">2023-12-12T20:13:37Z</dcterms:modified>
</cp:coreProperties>
</file>